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D42B1-9439-4C73-8A73-7BAD6ED0326D}" v="1" dt="2021-11-03T08:50:45.282"/>
    <p1510:client id="{CC4B1280-153C-4D36-9BEA-EA82BC0CB56F}" v="2" dt="2021-10-15T06:25:14.483"/>
  </p1510:revLst>
</p1510:revInfo>
</file>

<file path=ppt/tableStyles.xml><?xml version="1.0" encoding="utf-8"?>
<a:tblStyleLst xmlns:a="http://schemas.openxmlformats.org/drawingml/2006/main" def="{10AF946B-7FE9-462B-8679-145E9FD63657}">
  <a:tblStyle styleId="{10AF946B-7FE9-462B-8679-145E9FD636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f9e3ea26-6dd9-4feb-84ad-f5fc9616dbb4" providerId="ADAL" clId="{CC4B1280-153C-4D36-9BEA-EA82BC0CB56F}"/>
    <pc:docChg chg="modSld">
      <pc:chgData name="BEARDS Michael [Southern River College]" userId="f9e3ea26-6dd9-4feb-84ad-f5fc9616dbb4" providerId="ADAL" clId="{CC4B1280-153C-4D36-9BEA-EA82BC0CB56F}" dt="2021-10-15T06:25:14.476" v="1"/>
      <pc:docMkLst>
        <pc:docMk/>
      </pc:docMkLst>
      <pc:sldChg chg="addSp">
        <pc:chgData name="BEARDS Michael [Southern River College]" userId="f9e3ea26-6dd9-4feb-84ad-f5fc9616dbb4" providerId="ADAL" clId="{CC4B1280-153C-4D36-9BEA-EA82BC0CB56F}" dt="2021-10-15T06:16:39.835" v="0"/>
        <pc:sldMkLst>
          <pc:docMk/>
          <pc:sldMk cId="0" sldId="266"/>
        </pc:sldMkLst>
        <pc:inkChg chg="add">
          <ac:chgData name="BEARDS Michael [Southern River College]" userId="f9e3ea26-6dd9-4feb-84ad-f5fc9616dbb4" providerId="ADAL" clId="{CC4B1280-153C-4D36-9BEA-EA82BC0CB56F}" dt="2021-10-15T06:16:39.835" v="0"/>
          <ac:inkMkLst>
            <pc:docMk/>
            <pc:sldMk cId="0" sldId="266"/>
            <ac:inkMk id="2" creationId="{9B7B7A7B-CBA8-45EE-B5D4-B9FF5F9DD720}"/>
          </ac:inkMkLst>
        </pc:inkChg>
      </pc:sldChg>
      <pc:sldChg chg="addSp">
        <pc:chgData name="BEARDS Michael [Southern River College]" userId="f9e3ea26-6dd9-4feb-84ad-f5fc9616dbb4" providerId="ADAL" clId="{CC4B1280-153C-4D36-9BEA-EA82BC0CB56F}" dt="2021-10-15T06:25:14.476" v="1"/>
        <pc:sldMkLst>
          <pc:docMk/>
          <pc:sldMk cId="0" sldId="267"/>
        </pc:sldMkLst>
        <pc:inkChg chg="add">
          <ac:chgData name="BEARDS Michael [Southern River College]" userId="f9e3ea26-6dd9-4feb-84ad-f5fc9616dbb4" providerId="ADAL" clId="{CC4B1280-153C-4D36-9BEA-EA82BC0CB56F}" dt="2021-10-15T06:25:14.476" v="1"/>
          <ac:inkMkLst>
            <pc:docMk/>
            <pc:sldMk cId="0" sldId="267"/>
            <ac:inkMk id="2" creationId="{5616D1A2-9490-4696-83C2-051A3EB15F40}"/>
          </ac:inkMkLst>
        </pc:inkChg>
      </pc:sldChg>
      <pc:sldChg chg="addSp">
        <pc:chgData name="BEARDS Michael [Southern River College]" userId="f9e3ea26-6dd9-4feb-84ad-f5fc9616dbb4" providerId="ADAL" clId="{CC4B1280-153C-4D36-9BEA-EA82BC0CB56F}" dt="2021-10-15T06:25:14.476" v="1"/>
        <pc:sldMkLst>
          <pc:docMk/>
          <pc:sldMk cId="0" sldId="269"/>
        </pc:sldMkLst>
        <pc:inkChg chg="add">
          <ac:chgData name="BEARDS Michael [Southern River College]" userId="f9e3ea26-6dd9-4feb-84ad-f5fc9616dbb4" providerId="ADAL" clId="{CC4B1280-153C-4D36-9BEA-EA82BC0CB56F}" dt="2021-10-15T06:25:14.476" v="1"/>
          <ac:inkMkLst>
            <pc:docMk/>
            <pc:sldMk cId="0" sldId="269"/>
            <ac:inkMk id="2" creationId="{FDF8B7C7-B58C-4FD3-A008-2A572AB9CC00}"/>
          </ac:inkMkLst>
        </pc:inkChg>
      </pc:sldChg>
    </pc:docChg>
  </pc:docChgLst>
  <pc:docChgLst>
    <pc:chgData name="BEARDS Michael [Southern River College]" userId="S::michael.beards@education.wa.edu.au::f9e3ea26-6dd9-4feb-84ad-f5fc9616dbb4" providerId="AD" clId="Web-{873D42B1-9439-4C73-8A73-7BAD6ED0326D}"/>
    <pc:docChg chg="modSld">
      <pc:chgData name="BEARDS Michael [Southern River College]" userId="S::michael.beards@education.wa.edu.au::f9e3ea26-6dd9-4feb-84ad-f5fc9616dbb4" providerId="AD" clId="Web-{873D42B1-9439-4C73-8A73-7BAD6ED0326D}" dt="2021-11-03T08:50:45.282" v="0"/>
      <pc:docMkLst>
        <pc:docMk/>
      </pc:docMkLst>
      <pc:sldChg chg="delSp">
        <pc:chgData name="BEARDS Michael [Southern River College]" userId="S::michael.beards@education.wa.edu.au::f9e3ea26-6dd9-4feb-84ad-f5fc9616dbb4" providerId="AD" clId="Web-{873D42B1-9439-4C73-8A73-7BAD6ED0326D}" dt="2021-11-03T08:50:45.282" v="0"/>
        <pc:sldMkLst>
          <pc:docMk/>
          <pc:sldMk cId="0" sldId="266"/>
        </pc:sldMkLst>
        <pc:inkChg chg="del">
          <ac:chgData name="BEARDS Michael [Southern River College]" userId="S::michael.beards@education.wa.edu.au::f9e3ea26-6dd9-4feb-84ad-f5fc9616dbb4" providerId="AD" clId="Web-{873D42B1-9439-4C73-8A73-7BAD6ED0326D}" dt="2021-11-03T08:50:45.282" v="0"/>
          <ac:inkMkLst>
            <pc:docMk/>
            <pc:sldMk cId="0" sldId="266"/>
            <ac:inkMk id="2" creationId="{9B7B7A7B-CBA8-45EE-B5D4-B9FF5F9DD72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0-15T06:17:21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 5707 0,'66'-22'296,"-44"22"-296,0 0 16,-22-22-16,22 22 16,0 0-1,22 0-15,-22 0 16,0 0 0,-1 0-16,1 0 15,0 0-15,0 0 16,0 0-16,22 0 15,0 0 1,-22 0-16,0 0 0,0 0 16,0 0-1,0 0 1,0 0 0,0 0-16,0 0 0,0 0 15,0 0-15,22 0 16,-22 0-1,21 0 17,-21 0-32,0 0 47,0 0-47,0 0 15,-22-22-15,22 22 16,0 0-1,0 0-15,22 0 16,-22 0-16,0 0 31,0 0-15,0 0-16,0 0 16,0 0-16,0 0 15,0 0-15,0 0 16,0 0-16,-1 0 0,23 0 15,-22 0-15,0 0 0,44 0 16,-44 0 0,0 0-1,0 0-15,22 0 16,-22 0-16,22 0 16,-22 0-16,0 0 15,0-22-15,0 22 0,0 0 31,0-22-31,21 22 329,45 0-314,-44 0-15,44 0 0,-22 0 0,0 0 16,-22 0-16,-1 0 15,1 0-15,22 0 16,-22 0-16,0 0 0,0 0 31,-22 0-31,66 0 0,-22 0 16,-44 0 0,65 0-16,-65 0 0,22 0 15,-22 0 1,0 0-16,0 0 15,22 0 1,-22 0-16,0 0 16,0-22-16,0 22 15,0 0 1,22 0-16,0-22 16,-22 22-16,-1 0 15,23 0-15,-22 0 0,0 0 16,0 0-1,22 0-15,-22 0 16,22 0-16,-22 0 16,0 0-16,0 0 15,0 0-15,22 0 16,-44 22-16,22-22 16,0 0-16,0 0 0,0 0 15,-1 0-15,1 0 47,22 0-16,-22 0-15,0 0 0,0 0-16,0 0 31,22-22 359,-22 0-390,44 22 16,-22 0-16,0-44 16,0 44-1,21 44-15,-43-44 0,44 0 16,-44 0-16,0 0 16,22 0-16,0 0 15,-22 22 1,0-22-16,0 0 15,-22 22-15,22-22 16,0 0 0,-22 22 15,22-22-15,22 0 46,-22 22-46,0-22-16,21 0 0,-21 0 0,22 0 15,0 0-15,0 0 16,-22 0 0,22 0-16,-22 0 0,0 0 15,0 0-15,0 0 31,0 0-31,0 0 16,0 0 0,0 0-1,0 0 1,0 0 15,-1 0-15,23 0-16,-22 0 0,0 0 15,22 22-15,0-22 16,-22 0 0,66 0-16,-44 0 0,-22 0 15,0 22 1,65-22 328,-43 0-344,22 0 0,0 0 15,22 0 1,-44 0-16,-22 0 16,22 0-16,-22 0 0,22 0 15,-22 0 1,21 0-16,-21 0 15,0 0 1,0 0-16,44 0 16,-22 0-16,0 0 0,-22 0 15,22 0-15,22 0 16,-44 0-16,22 0 0,-23 0 16,23 0-1,-22 0-15,22 0 16,0 0-16,-22 0 15,0 0-15,22 0 32,44 0-32,-22 0 15,-44 0-15,21 0 0,-21 0 0,22 0 16,-22 0 0,0 0-16,0 0 31,0 0 16,0-22 359,0 0-390,0 0-16,66 22 15,-44-22-15,0 22 0,0 0 16,-22 0-16,65 0 15,-21 0-15,-44 0 0,22 0 16,22 0 0,-22 0-16,0 0 15,-22 0-15,0 0 16,0 0-16,43 22 16,-43-22-16,0 0 15,0 0-15,22 0 0,0 22 16,-22-22-1,0 0-15,0 0 16,0 22-16,0-22 16,22 0-1,-44 22-15,22-22 0,22 0 16,-22 0-16,0 0 31,0 0-31,-1 0 16,1 0-16,0 22 0,0-22 0,44 0 15,-44 0 1,0 22-16,0-22 16,0 0-1,0 0-15,0 22 0,22-22 16,-22 0 0,0 0-1,0 0 1,0 0 15,0 0-31,0 0 16,-1 0-1,1 0 1,0 0-16,22-22 359,44-22-359,0 44 16,-44-22 0,22 22-16,22 0 0,-1 0 0,-43 0 15,0 0 1,22 0-16,-22 0 0,22 0 15,-44 0-15,44 0 16,-1 0-16,1 0 16,22 0-16,0 0 15,-22 0-15,44 0 0,-23 0 0,23 0 32,-44 0-32,44 0 0,-44 0 0,-22 0 31,-1 0-31,23 22 0,-22 0 15,-22-22-15,0 0 16,0 0-16,-22 22 16,22-22-16,22 0 15,-22 0 17,44-22 296,-22 0-328,87 0 0,-65 22 15,44-44-15,-22 44 16,0 0-16,-23 0 31,23 0-31,-44 0 0,0 0 16,66 0-16,-88 0 15,22 22-15,-22-22 16,22 0-16,65 0 16,-87 0-16,44 0 0,-22 0 15,22 0 1,0 44-16,-44-44 0,22 0 16,0 0-16,21 0 15,-21 0-15,0 0 16,-22 0-16,0 0 0,66 0 15,-44 0-15,-22 0 16,22 0-16,-22 0 16,44 0-1,-23 0-15,23 0 16,-44 0-16,44 0 16,0 0-16,-22 0 15,66 0-15,-66 0 16,21 0-16,-43 0 15,0 0-15,66 0 0,-66 0 16,22 0 0,-22 0-16,0 22 15,0-22-15,22 22 0,0-22 16,-22 22 0,22-1-1,-23-21-15,-21 22 16,22-22-16,22 22 15,-22 0 17,0 0 15,0-22-32,-22 22 1,22-22 15,0 0 0,0 0 1,0 0 46</inkml:trace>
  <inkml:trace contextRef="#ctx0" brushRef="#br0" timeOffset="5058.55">1844 6694 0,'44'-22'187,"-22"0"-171,-1 22-16,23-22 0,44 22 16,-44-22-16,0 22 15,0-22 1,0 22-16,22-22 0,-22 22 15,-1-21-15,23 21 16,0 0-16,22-22 16,-66 22-16,88-44 15,-66 44-15,0 0 0,-1 0 0,1 0 16,0 0 0,-22 0-16,0 0 15,0 0-15,0 0 16,0 0-16,0 0 0,0 0 31,0 0-31,0 0 16,0 0-16,0 0 0,0 0 0,0 0 15,0 0 1,0 0 0,0 0-1,21 0-15,-21 22 16,0-22-16,0 22 0,22-22 15,-22 0 1,0 0-16,22 0 16,-22 0-16,0 22 15,0-1 1,0-21 0,0 0-1,0 22 1,0-22-16,22 22 15,-22-22 1,0 0 0,-1 0-1,1 0-15,0 0 16,0 0 0,22 0 30,-22 0-30,22 0 0,-22 0 15,0 0-31,-22-22 0,22 22 16,0 0-16,44 0 0,-44-22 15,0 22-15,22 0 0,-22 0 31,-1 0-15,45 0-16,-44 0 0,22 0 16,-22 0-16,22 0 15,-22 0 1,22 0-16,0 0 16,-22 0-16,0 0 0,0 0 15,0 0-15,0 22 16,22-22-16,-23 22 15,1-22-15,0 0 16,22 0 0,-22 22-16,0-22 15,44 22-15,-44-22 16,0 0-16,0 0 16,0 22-16,0-22 15,0 0-15,0 0 375,0 0-359,0 0-16,22-22 15,-23 22-15,23 0 0,22 0 32,-44 0-32,0 0 0,0 0 0,0 0 15,0 0-15,0 0 16,0 0-16,22 0 16,-22 0-1,0 0 16,0 0-31,0 0 16,0 0 0,0 0-1,-1 0 1,1 0 0,0 0 15,0 0 0,0 0 0,0 0-31,-22-22 16,22 22 0,0 0-1,0 0 1,22 0 15,-44-22-31,22 22 0,0 0 0,0 0 16,-22-22-16,22 22 15,0 0-15,0 0 16,0 0 15,-22-22-31,44 22 0,-22 0 16,0 0-16,-1 0 15,1 0-15,0 0 16,0 0 0,22 0-1,-22 0-15,0 0 0,0 0 16,0 0-16,0 0 31,0 0 0,0 0-15,22 0 15,-22 0 16,0 0-47,0 0 47,0 0-47,0 0 16,0 0-16,-1 0 15,1 0 17,0 0-17,0 0 1,0 0-1,0 0 17,0 0-17,0 0 32,0 0-31,0 0 31,0 0-32,0 0 1,0 0 15,0 0-31,0 0 31,0 0 1,0 0-1,0 0-31,0 0 31,-22-21-31,22 21 0,0 0 31,0 0-15,21 0 15,-21 0-15,0 0 0,0 0 15,0 0 31,0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1-10-15T06:19:38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8517 8165 0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2ff358e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2ff358e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5075e2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5075e2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02ff358e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02ff358e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5075e2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5075e2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02ff358e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02ff358e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2ff35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2ff35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02ff358e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02ff358e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2ff358e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2ff358e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2ff358e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2ff358e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02ff358e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02ff358e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02ff358e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02ff358e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02ff358ef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02ff358ef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43-CfukEg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GRAVITY</a:t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 amt="32000"/>
          </a:blip>
          <a:srcRect t="7424" r="556"/>
          <a:stretch/>
        </p:blipFill>
        <p:spPr>
          <a:xfrm>
            <a:off x="-51500" y="-34325"/>
            <a:ext cx="9195500" cy="517782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/>
              <a:t>We will explain how gravity affects objects on Earth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8782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Gravity</a:t>
            </a:r>
            <a:r>
              <a:rPr lang="en-GB"/>
              <a:t> is a force that pulls objects towards the centre₁ of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Every object made from matter₂ has gravity.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more matter an object has, the stronger the </a:t>
            </a:r>
            <a:r>
              <a:rPr lang="en-GB" b="1"/>
              <a:t>gravitational pull</a:t>
            </a:r>
            <a:r>
              <a:rPr lang="en-GB"/>
              <a:t>.</a:t>
            </a:r>
            <a:endParaRPr/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6660550" y="852700"/>
          <a:ext cx="2271300" cy="220974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Please order the following objects from smallest gravitational field to largest.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Moon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Jet ski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Earth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Human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Kettle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" name="Google Shape;131;p20"/>
          <p:cNvGraphicFramePr/>
          <p:nvPr/>
        </p:nvGraphicFramePr>
        <p:xfrm>
          <a:off x="6797375" y="41310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physical substance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913" y="2963975"/>
            <a:ext cx="1925400" cy="19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604300" y="3152025"/>
            <a:ext cx="39144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Earth is made up of a huge amount of matter and so has a large 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gravitational field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surrounding it.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8782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Gravity</a:t>
            </a:r>
            <a:r>
              <a:rPr lang="en-GB"/>
              <a:t> is a force that pulls objects towards the centre₁ of the Earth.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Weight</a:t>
            </a:r>
            <a:r>
              <a:rPr lang="en-GB"/>
              <a:t> is a measure of the gravitational pull on an object. Being a force, we use newtons to measure weight.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Mass</a:t>
            </a:r>
            <a:r>
              <a:rPr lang="en-GB"/>
              <a:t> is a measure of the amount of matter₂. We use kilograms to measure mass.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Mass of an object doesn’t change but weight can. For example, on the Moon your weight is different!</a:t>
            </a:r>
            <a:endParaRPr/>
          </a:p>
        </p:txBody>
      </p:sp>
      <p:graphicFrame>
        <p:nvGraphicFramePr>
          <p:cNvPr id="140" name="Google Shape;140;p21"/>
          <p:cNvGraphicFramePr/>
          <p:nvPr/>
        </p:nvGraphicFramePr>
        <p:xfrm>
          <a:off x="6660550" y="852700"/>
          <a:ext cx="2271300" cy="111439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your mass be different on the Moon?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1"/>
          <p:cNvGraphicFramePr/>
          <p:nvPr/>
        </p:nvGraphicFramePr>
        <p:xfrm>
          <a:off x="6797375" y="40555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physical substance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l="15482" t="18067" r="17525" b="17611"/>
          <a:stretch/>
        </p:blipFill>
        <p:spPr>
          <a:xfrm>
            <a:off x="6860400" y="2152488"/>
            <a:ext cx="1871599" cy="17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8782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Gravity</a:t>
            </a:r>
            <a:r>
              <a:rPr lang="en-GB"/>
              <a:t> is a force that pulls objects towards the centre₁ of an object.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more matter₂ an object has, the stronger its </a:t>
            </a:r>
            <a:r>
              <a:rPr lang="en-GB" b="1">
                <a:solidFill>
                  <a:schemeClr val="dk1"/>
                </a:solidFill>
              </a:rPr>
              <a:t>gravitational pull</a:t>
            </a:r>
            <a:r>
              <a:rPr lang="en-GB">
                <a:solidFill>
                  <a:schemeClr val="dk1"/>
                </a:solidFill>
              </a:rPr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49" name="Google Shape;149;p22"/>
          <p:cNvGraphicFramePr/>
          <p:nvPr/>
        </p:nvGraphicFramePr>
        <p:xfrm>
          <a:off x="6660550" y="852700"/>
          <a:ext cx="2271300" cy="137154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would have a greater gravitational pull - the Earth or the Moon?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2"/>
          <p:cNvGraphicFramePr/>
          <p:nvPr/>
        </p:nvGraphicFramePr>
        <p:xfrm>
          <a:off x="6797375" y="40555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physical substance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l="3545" t="6886" r="2918" b="6278"/>
          <a:stretch/>
        </p:blipFill>
        <p:spPr>
          <a:xfrm>
            <a:off x="1943400" y="3093500"/>
            <a:ext cx="2794947" cy="18591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16D1A2-9490-4696-83C2-051A3EB15F40}"/>
                  </a:ext>
                </a:extLst>
              </p14:cNvPr>
              <p14:cNvContentPartPr/>
              <p14:nvPr/>
            </p14:nvContentPartPr>
            <p14:xfrm>
              <a:off x="663840" y="1975320"/>
              <a:ext cx="5192640" cy="43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16D1A2-9490-4696-83C2-051A3EB15F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480" y="1965960"/>
                <a:ext cx="5211360" cy="45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974500" cy="2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Gravity makes all objects fall towards Earth at the same rate, regardless of how big or heavy they are.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is expected that heavier objects fall to Earth faster than lighter objects, but this is not always the case!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a vacuum₁, a bowling ball and a basketball (of equal size) hit the floor at the same time.</a:t>
            </a:r>
            <a:endParaRPr/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6797375" y="39456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space with no air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63" y="3726112"/>
            <a:ext cx="886576" cy="8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463" y="3447800"/>
            <a:ext cx="1329674" cy="13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pic>
        <p:nvPicPr>
          <p:cNvPr id="166" name="Google Shape;166;p24" descr="SUBSCRIBE to the OFFICIAL BBC YouTube channel 👉 https://bit.ly/2IXqEIn&#10;LAUNCH BBC iPlayer to watch full BBC programmes online now 👉 https://bbc.in/2J18jYJ  &#10;&#10;Programme website: http://www.bbc.co.uk/programmes/p0276q28 Brian Cox visits NASA’s Space Power Facility in Ohio to see what happens when a bowling ball and a feather are dropped together under the conditions of outer space.&#10;&#10;#bbc" title="Brian Cox visits the world's biggest vacuum chamber - Human Universe: Episode 4 Preview - BBC Tw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00" y="725200"/>
            <a:ext cx="5609975" cy="4207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p24"/>
          <p:cNvGraphicFramePr/>
          <p:nvPr/>
        </p:nvGraphicFramePr>
        <p:xfrm>
          <a:off x="6660550" y="852700"/>
          <a:ext cx="2271300" cy="111439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caused the feather and bowling ball to fall at different speeds?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8B7C7-B58C-4FD3-A008-2A572AB9CC00}"/>
                  </a:ext>
                </a:extLst>
              </p14:cNvPr>
              <p14:cNvContentPartPr/>
              <p14:nvPr/>
            </p14:nvContentPartPr>
            <p14:xfrm>
              <a:off x="3066120" y="29394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8B7C7-B58C-4FD3-A008-2A572AB9C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6760" y="2930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2"/>
          </p:nvPr>
        </p:nvSpPr>
        <p:spPr>
          <a:xfrm>
            <a:off x="882175" y="3472625"/>
            <a:ext cx="22149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arrows represent₁ Earth’s gravitational field.</a:t>
            </a:r>
            <a:endParaRPr/>
          </a:p>
        </p:txBody>
      </p:sp>
      <p:graphicFrame>
        <p:nvGraphicFramePr>
          <p:cNvPr id="174" name="Google Shape;174;p25"/>
          <p:cNvGraphicFramePr/>
          <p:nvPr/>
        </p:nvGraphicFramePr>
        <p:xfrm>
          <a:off x="6793300" y="85857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gravity called a non-contact force?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5" name="Google Shape;175;p25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show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6" name="Google Shape;176;p25"/>
          <p:cNvGraphicFramePr/>
          <p:nvPr/>
        </p:nvGraphicFramePr>
        <p:xfrm>
          <a:off x="6797375" y="2832825"/>
          <a:ext cx="2134475" cy="120390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gravity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force that pulls objects towards the centre of the Earth.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25"/>
          <p:cNvSpPr/>
          <p:nvPr/>
        </p:nvSpPr>
        <p:spPr>
          <a:xfrm>
            <a:off x="590575" y="858575"/>
            <a:ext cx="6015600" cy="20874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Using the diagram below, answer the following questions.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happens to an object that is located within Earth’s gravitational field?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lphaL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happens to the strength of this gravitational field as an objects further away from Earth?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325" y="3042925"/>
            <a:ext cx="1992800" cy="19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2"/>
          </p:nvPr>
        </p:nvSpPr>
        <p:spPr>
          <a:xfrm>
            <a:off x="597400" y="811475"/>
            <a:ext cx="5974500" cy="2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Gravity makes all objects fall towards Earth at the same rate, regardless of how big or heavy they are.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Heavier objects require more force to move but also have a greater gravitational field.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 heavier object’s gravitational field exactly counteracts₁ the extra force needed to move it, meaning it hits the ground at the same time as objects that are lighter.</a:t>
            </a:r>
            <a:endParaRPr/>
          </a:p>
        </p:txBody>
      </p:sp>
      <p:graphicFrame>
        <p:nvGraphicFramePr>
          <p:cNvPr id="185" name="Google Shape;185;p26"/>
          <p:cNvGraphicFramePr/>
          <p:nvPr/>
        </p:nvGraphicFramePr>
        <p:xfrm>
          <a:off x="6660550" y="852700"/>
          <a:ext cx="2271300" cy="17068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27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 empty bottle and a bottle full of water were dropped from a height.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one would hit the ground first? 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6" name="Google Shape;186;p26"/>
          <p:cNvGraphicFramePr/>
          <p:nvPr/>
        </p:nvGraphicFramePr>
        <p:xfrm>
          <a:off x="6797375" y="39456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balances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413" y="3952362"/>
            <a:ext cx="886576" cy="8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213" y="3726100"/>
            <a:ext cx="1329674" cy="13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2"/>
          </p:nvPr>
        </p:nvSpPr>
        <p:spPr>
          <a:xfrm>
            <a:off x="552550" y="1708600"/>
            <a:ext cx="3396000" cy="3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Gravity affects₂ all things on Earth and so must be considered₃ when measuring any force.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Remember that it is very likely that multiple forces are impacting an object.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6685300" y="8527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things fall to the ground on Earth?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6" name="Google Shape;196;p27"/>
          <p:cNvGraphicFramePr/>
          <p:nvPr/>
        </p:nvGraphicFramePr>
        <p:xfrm>
          <a:off x="6776775" y="386705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3 - remembered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 amt="95000"/>
          </a:blip>
          <a:srcRect l="24475" t="6004" r="28063" b="4373"/>
          <a:stretch/>
        </p:blipFill>
        <p:spPr>
          <a:xfrm>
            <a:off x="4343822" y="2039550"/>
            <a:ext cx="1932499" cy="241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535650" y="844650"/>
            <a:ext cx="56652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Gravity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 force that pulls objects towards the centre₁ of the Earth.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2"/>
          </p:nvPr>
        </p:nvSpPr>
        <p:spPr>
          <a:xfrm>
            <a:off x="476350" y="767450"/>
            <a:ext cx="6274200" cy="3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Gravity</a:t>
            </a:r>
            <a:r>
              <a:rPr lang="en-GB">
                <a:solidFill>
                  <a:schemeClr val="dk1"/>
                </a:solidFill>
              </a:rPr>
              <a:t> is a force that pulls objects towards the centre₁ of the Earth.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Mass</a:t>
            </a:r>
            <a:r>
              <a:rPr lang="en-GB">
                <a:solidFill>
                  <a:schemeClr val="dk1"/>
                </a:solidFill>
              </a:rPr>
              <a:t> measures the amount of matter and </a:t>
            </a:r>
            <a:r>
              <a:rPr lang="en-GB" b="1">
                <a:solidFill>
                  <a:schemeClr val="dk1"/>
                </a:solidFill>
              </a:rPr>
              <a:t>weight</a:t>
            </a:r>
            <a:r>
              <a:rPr lang="en-GB">
                <a:solidFill>
                  <a:schemeClr val="dk1"/>
                </a:solidFill>
              </a:rPr>
              <a:t> measures the force of gravitational pull.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Objects with greater mass, have greater gravitational pull.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Objects with different mass and with equal size/shape, hit the ground at the same time.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05" name="Google Shape;205;p28"/>
          <p:cNvGraphicFramePr/>
          <p:nvPr/>
        </p:nvGraphicFramePr>
        <p:xfrm>
          <a:off x="6793300" y="1182325"/>
          <a:ext cx="2142625" cy="17068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we were conducting an experiment on when objects of different mass hit the ground, why do the objects need to have the same shape? Justify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6" name="Google Shape;206;p28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middle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2"/>
          </p:nvPr>
        </p:nvSpPr>
        <p:spPr>
          <a:xfrm>
            <a:off x="552550" y="2571750"/>
            <a:ext cx="61737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 on the Earth and the Moon is different.</a:t>
            </a:r>
            <a:endParaRPr/>
          </a:p>
        </p:txBody>
      </p:sp>
      <p:graphicFrame>
        <p:nvGraphicFramePr>
          <p:cNvPr id="213" name="Google Shape;213;p29"/>
          <p:cNvGraphicFramePr/>
          <p:nvPr/>
        </p:nvGraphicFramePr>
        <p:xfrm>
          <a:off x="6685300" y="8527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gravity push or pull objects to the centre of the Earth? 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4" name="Google Shape;214;p29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explain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Google Shape;215;p29"/>
          <p:cNvGraphicFramePr/>
          <p:nvPr/>
        </p:nvGraphicFramePr>
        <p:xfrm>
          <a:off x="6797375" y="2310900"/>
          <a:ext cx="2134475" cy="17068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gravity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force that pulls objects towards the centre of the Earth.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weight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and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mass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are different.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6" name="Google Shape;216;p29"/>
          <p:cNvSpPr/>
          <p:nvPr/>
        </p:nvSpPr>
        <p:spPr>
          <a:xfrm>
            <a:off x="552550" y="782350"/>
            <a:ext cx="5896800" cy="17133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happens to a person’s </a:t>
            </a: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weight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if they travelled to the Moon?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is the difference between gravity on the Earth and gravity on the Moon?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Describe₁ how walking on the Moon would feel.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l="3545" t="6886" r="2918" b="6278"/>
          <a:stretch/>
        </p:blipFill>
        <p:spPr>
          <a:xfrm>
            <a:off x="1943400" y="3093500"/>
            <a:ext cx="2794947" cy="1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BALANCED FORCE				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EQUAL IN OPPOSITE DIRECTIONS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how gravity affects objects on Earth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2"/>
          </p:nvPr>
        </p:nvSpPr>
        <p:spPr>
          <a:xfrm>
            <a:off x="552550" y="2571750"/>
            <a:ext cx="61737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tennis ball, a cricket ball and a shot put are all dropped at the same time. </a:t>
            </a:r>
            <a:endParaRPr/>
          </a:p>
        </p:txBody>
      </p:sp>
      <p:graphicFrame>
        <p:nvGraphicFramePr>
          <p:cNvPr id="224" name="Google Shape;224;p30"/>
          <p:cNvGraphicFramePr/>
          <p:nvPr/>
        </p:nvGraphicFramePr>
        <p:xfrm>
          <a:off x="6685300" y="852700"/>
          <a:ext cx="2142625" cy="153918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why objects of different mass (but same shape and size) hit the ground at the same time when dropped.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5" name="Google Shape;225;p30"/>
          <p:cNvGraphicFramePr/>
          <p:nvPr/>
        </p:nvGraphicFramePr>
        <p:xfrm>
          <a:off x="6689375" y="335470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THE CONCEPT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Remember that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gravity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force that pulls objects towards the centre of the Earth.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30"/>
          <p:cNvSpPr/>
          <p:nvPr/>
        </p:nvSpPr>
        <p:spPr>
          <a:xfrm>
            <a:off x="552550" y="858550"/>
            <a:ext cx="5896800" cy="14151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Which of the objects below would hit the ground first? Explain.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Explain whether this would be any different on the Moon.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44" y="3802275"/>
            <a:ext cx="1551302" cy="11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62" y="3763475"/>
            <a:ext cx="1240250" cy="12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325" y="3802275"/>
            <a:ext cx="1162675" cy="1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gravity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compare weight and mass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examples to explain gravity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lt1"/>
                </a:solidFill>
              </a:rPr>
              <a:t>We will explain₁ how gravity affects₂ objects on Earth</a:t>
            </a:r>
            <a:endParaRPr/>
          </a:p>
        </p:txBody>
      </p:sp>
      <p:graphicFrame>
        <p:nvGraphicFramePr>
          <p:cNvPr id="236" name="Google Shape;236;p31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7" name="Google Shape;237;p31"/>
          <p:cNvGraphicFramePr/>
          <p:nvPr/>
        </p:nvGraphicFramePr>
        <p:xfrm>
          <a:off x="6797375" y="3182875"/>
          <a:ext cx="2134475" cy="8686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UNBALANCED FORCE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UNEQUAL OR SAME DIRECTION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CONTACT FORCES</a:t>
            </a:r>
            <a:endParaRPr sz="48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NON-CONTACT FORCES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PHYSICAL CONTACT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Calculate the net force from the diagram below.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95" name="Google Shape;95;p16"/>
          <p:cNvSpPr/>
          <p:nvPr/>
        </p:nvSpPr>
        <p:spPr>
          <a:xfrm>
            <a:off x="1464625" y="2432150"/>
            <a:ext cx="1844400" cy="749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10N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866950" y="2432150"/>
            <a:ext cx="2614200" cy="7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350" y="1203562"/>
            <a:ext cx="1603300" cy="32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gravity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compare weight and mass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use examples to explain gravity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explain₁ how gravity affects₂ objects on Earth</a:t>
            </a:r>
            <a:endParaRPr sz="3600"/>
          </a:p>
        </p:txBody>
      </p:sp>
      <p:graphicFrame>
        <p:nvGraphicFramePr>
          <p:cNvPr id="104" name="Google Shape;104;p17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5" name="Google Shape;105;p17"/>
          <p:cNvGraphicFramePr/>
          <p:nvPr/>
        </p:nvGraphicFramePr>
        <p:xfrm>
          <a:off x="6693450" y="29681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describe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impacts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Categorise the following examples as contact or non-contact forces.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how gravity affects objects on Earth</a:t>
            </a:r>
            <a:endParaRPr/>
          </a:p>
        </p:txBody>
      </p:sp>
      <p:graphicFrame>
        <p:nvGraphicFramePr>
          <p:cNvPr id="114" name="Google Shape;114;p18"/>
          <p:cNvGraphicFramePr/>
          <p:nvPr/>
        </p:nvGraphicFramePr>
        <p:xfrm>
          <a:off x="6858250" y="3577275"/>
          <a:ext cx="2134475" cy="1233715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 when two objects interact. Our Earth interacts with all objects.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5" name="Google Shape;115;p18"/>
          <p:cNvGraphicFramePr/>
          <p:nvPr/>
        </p:nvGraphicFramePr>
        <p:xfrm>
          <a:off x="552550" y="1665525"/>
          <a:ext cx="5905875" cy="2521765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0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Contact Force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Non-Contact Force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Dropping your slushie at the petrol station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your iPad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Throwing a discus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 falling to the ground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Categorise the following examples as contact or non-contact forces.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Now try and identify which of the examples are due to gravity.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explain how gravity affects objects on Earth</a:t>
            </a:r>
            <a:endParaRPr/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6858250" y="3577275"/>
          <a:ext cx="2134475" cy="1233715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forces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 when two objects interact. Our Earth interacts with all objects.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" name="Google Shape;123;p19"/>
          <p:cNvGraphicFramePr/>
          <p:nvPr/>
        </p:nvGraphicFramePr>
        <p:xfrm>
          <a:off x="552550" y="1665525"/>
          <a:ext cx="5905875" cy="2521765"/>
        </p:xfrm>
        <a:graphic>
          <a:graphicData uri="http://schemas.openxmlformats.org/drawingml/2006/table">
            <a:tbl>
              <a:tblPr>
                <a:noFill/>
                <a:tableStyleId>{10AF946B-7FE9-462B-8679-145E9FD63657}</a:tableStyleId>
              </a:tblPr>
              <a:tblGrid>
                <a:gridCol w="20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Contact Force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Non-Contact Force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Dropping your slushie at the petrol station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your iPad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Throwing a discus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 falling to the ground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EC4CF7-C50B-47BF-83CA-C8B4FC72E07E}">
  <ds:schemaRefs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a935dd7b-bafd-4d5f-b802-f485d9a95a9f"/>
  </ds:schemaRefs>
</ds:datastoreItem>
</file>

<file path=customXml/itemProps2.xml><?xml version="1.0" encoding="utf-8"?>
<ds:datastoreItem xmlns:ds="http://schemas.openxmlformats.org/officeDocument/2006/customXml" ds:itemID="{FA533748-92CF-4019-B11E-9BA8C2F0C680}"/>
</file>

<file path=customXml/itemProps3.xml><?xml version="1.0" encoding="utf-8"?>
<ds:datastoreItem xmlns:ds="http://schemas.openxmlformats.org/officeDocument/2006/customXml" ds:itemID="{23EE58AB-43A9-4471-B919-AAD502F933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On-screen Show (16:9)</PresentationFormat>
  <Paragraphs>191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GRAVITY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how gravity affects₂ objects on Earth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explain₁ how gravity affects₂ objects on Earth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</dc:title>
  <cp:lastModifiedBy>Michael Beards</cp:lastModifiedBy>
  <cp:revision>2</cp:revision>
  <dcterms:modified xsi:type="dcterms:W3CDTF">2021-11-03T08:50:45Z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